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fe463f86a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fe463f86a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e463f86a7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fe463f86a7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e463f86a7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e463f86a7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e463f86a7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e463f86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e463f86a7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e463f86a7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e463f86a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e463f86a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e463f86a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e463f86a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e463f86a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e463f86a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e463f86a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e463f86a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e463f86a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fe463f86a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e463f86a7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fe463f86a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e463f86a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e463f86a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e463f86a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fe463f86a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e463f86a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e463f86a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e463f86a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e463f86a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penclassrooms.com/fr/paths/188-ingenieur-ia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04350" y="348550"/>
            <a:ext cx="77313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56521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fr" sz="4700">
                <a:latin typeface="Montserrat"/>
                <a:ea typeface="Montserrat"/>
                <a:cs typeface="Montserrat"/>
                <a:sym typeface="Montserrat"/>
              </a:rPr>
              <a:t>Améliorer le produit IA de votre startup : Avis Resteau</a:t>
            </a:r>
            <a:endParaRPr b="1" sz="4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t/>
            </a:r>
            <a:endParaRPr b="1" sz="67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722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4722">
                <a:solidFill>
                  <a:srgbClr val="000000"/>
                </a:solidFill>
              </a:rPr>
              <a:t>Projet :</a:t>
            </a:r>
            <a:r>
              <a:rPr lang="fr" sz="1922">
                <a:solidFill>
                  <a:srgbClr val="000000"/>
                </a:solidFill>
              </a:rPr>
              <a:t> </a:t>
            </a:r>
            <a:r>
              <a:rPr lang="fr" sz="4722"/>
              <a:t>6</a:t>
            </a:r>
            <a:endParaRPr sz="47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86763"/>
            <a:ext cx="2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Formation: </a:t>
            </a:r>
            <a:r>
              <a:rPr lang="fr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Ingénieur IA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4308550" y="4493513"/>
            <a:ext cx="1909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595959"/>
                </a:solidFill>
              </a:rPr>
              <a:t>Marius BARTCUS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données images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16" name="Google Shape;116;p22"/>
          <p:cNvSpPr txBox="1"/>
          <p:nvPr/>
        </p:nvSpPr>
        <p:spPr>
          <a:xfrm>
            <a:off x="708625" y="1056925"/>
            <a:ext cx="7790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On prends 200 images par </a:t>
            </a:r>
            <a:r>
              <a:rPr lang="fr" sz="1300"/>
              <a:t>catégorie</a:t>
            </a:r>
            <a:r>
              <a:rPr lang="fr" sz="1300"/>
              <a:t> </a:t>
            </a:r>
            <a:endParaRPr sz="1300"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" y="3018950"/>
            <a:ext cx="2746125" cy="193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325" y="1695650"/>
            <a:ext cx="1378350" cy="230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8850" y="1574750"/>
            <a:ext cx="2330051" cy="164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6175" y="3340575"/>
            <a:ext cx="2157650" cy="171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8209" y="2203825"/>
            <a:ext cx="1805040" cy="243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Préparation des données visuelle - Features: Bag of visual words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708625" y="1056925"/>
            <a:ext cx="45639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SHIFT, ORB et une Transfer Learning d’un réseau du </a:t>
            </a:r>
            <a:r>
              <a:rPr lang="fr" sz="1300"/>
              <a:t>neurone</a:t>
            </a:r>
            <a:r>
              <a:rPr lang="fr" sz="1300"/>
              <a:t> (VGG16)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>
                <a:solidFill>
                  <a:schemeClr val="dk1"/>
                </a:solidFill>
              </a:rPr>
              <a:t>SHIFT, ORB: </a:t>
            </a:r>
            <a:r>
              <a:rPr lang="fr" sz="1300"/>
              <a:t>On </a:t>
            </a:r>
            <a:r>
              <a:rPr lang="fr" sz="1300"/>
              <a:t>obtient</a:t>
            </a:r>
            <a:r>
              <a:rPr lang="fr" sz="1300"/>
              <a:t> les descripteurs par images, </a:t>
            </a:r>
            <a:r>
              <a:rPr lang="fr" sz="1300">
                <a:solidFill>
                  <a:schemeClr val="dk1"/>
                </a:solidFill>
              </a:rPr>
              <a:t>VGG16: On obtient les features par image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>
                <a:solidFill>
                  <a:schemeClr val="dk1"/>
                </a:solidFill>
              </a:rPr>
              <a:t>SHIFT, ORB: </a:t>
            </a:r>
            <a:r>
              <a:rPr lang="fr" sz="1300"/>
              <a:t>Créer</a:t>
            </a:r>
            <a:r>
              <a:rPr lang="fr" sz="1300"/>
              <a:t> les clusters de descripteur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>
                <a:solidFill>
                  <a:schemeClr val="dk1"/>
                </a:solidFill>
              </a:rPr>
              <a:t>SHIFT, ORB: </a:t>
            </a:r>
            <a:r>
              <a:rPr lang="fr" sz="1300"/>
              <a:t>Créer des </a:t>
            </a:r>
            <a:r>
              <a:rPr lang="fr" sz="1300"/>
              <a:t>histogrammes</a:t>
            </a:r>
            <a:r>
              <a:rPr lang="fr" sz="1300"/>
              <a:t> par images = comptage de chaque </a:t>
            </a:r>
            <a:r>
              <a:rPr lang="fr" sz="1300"/>
              <a:t>numéro</a:t>
            </a:r>
            <a:r>
              <a:rPr lang="fr" sz="1300"/>
              <a:t> de cluster du nombre de descripteur de l’image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Normalizer les données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Réduction de </a:t>
            </a:r>
            <a:r>
              <a:rPr lang="fr" sz="1300"/>
              <a:t>dimension</a:t>
            </a:r>
            <a:r>
              <a:rPr lang="fr" sz="1300"/>
              <a:t> par PCA/TSNE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Faire une clustering par KMeans</a:t>
            </a:r>
            <a:endParaRPr sz="1300"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2725" y="810600"/>
            <a:ext cx="3174599" cy="21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724" y="2934550"/>
            <a:ext cx="3049475" cy="213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Visualisation des données visuelle SHIFT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25" y="979025"/>
            <a:ext cx="4164200" cy="4028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150" y="959000"/>
            <a:ext cx="4382477" cy="399468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1621425" y="976850"/>
            <a:ext cx="23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PCA</a:t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6806225" y="1009150"/>
            <a:ext cx="23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TSNE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Visualisation des données visuelle VGG16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63000"/>
            <a:ext cx="4233323" cy="4028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894925"/>
            <a:ext cx="4365347" cy="402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1629425" y="1096950"/>
            <a:ext cx="23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PCA</a:t>
            </a:r>
            <a:endParaRPr/>
          </a:p>
        </p:txBody>
      </p:sp>
      <p:sp>
        <p:nvSpPr>
          <p:cNvPr id="147" name="Google Shape;147;p25"/>
          <p:cNvSpPr txBox="1"/>
          <p:nvPr/>
        </p:nvSpPr>
        <p:spPr>
          <a:xfrm>
            <a:off x="6710125" y="1053175"/>
            <a:ext cx="23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TSNE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1056200" y="188150"/>
            <a:ext cx="7090800" cy="73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metric ARI sur le clustering des</a:t>
            </a:r>
            <a:r>
              <a:rPr lang="fr" sz="2500"/>
              <a:t> données visuelle 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75" y="963000"/>
            <a:ext cx="7308047" cy="40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Page web du projet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75" y="951000"/>
            <a:ext cx="6610217" cy="40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/>
        </p:nvSpPr>
        <p:spPr>
          <a:xfrm>
            <a:off x="1388100" y="21187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000000"/>
                </a:solidFill>
              </a:rPr>
              <a:t>MERCI</a:t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</a:rPr>
              <a:t>Sommaire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787100"/>
            <a:ext cx="8520600" cy="278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Contexte du travail et problématique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rgbClr val="000000"/>
                </a:solidFill>
              </a:rPr>
              <a:t>Environnement de travail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</a:t>
            </a:r>
            <a:r>
              <a:rPr lang="fr" sz="1600">
                <a:solidFill>
                  <a:srgbClr val="000000"/>
                </a:solidFill>
              </a:rPr>
              <a:t>es données text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chemeClr val="dk1"/>
                </a:solidFill>
              </a:rPr>
              <a:t>Préparation des données </a:t>
            </a:r>
            <a:r>
              <a:rPr lang="fr" sz="1600"/>
              <a:t>Text - Features: Bag of words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>
                <a:solidFill>
                  <a:schemeClr val="dk1"/>
                </a:solidFill>
              </a:rPr>
              <a:t>Analyse de sujets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Les données images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Préparation des données visuelle - Features: Bag of visual words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Visualisation des données visuelle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Les metric ARI obtenu par le clustering KMeans sur les données visuelle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fr" sz="1600"/>
              <a:t>La page web du projet 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Context du travail et problématique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1044200" y="2597375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20">
                <a:solidFill>
                  <a:srgbClr val="000000"/>
                </a:solidFill>
              </a:rPr>
              <a:t>Environnement du travail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1133500" y="3236525"/>
            <a:ext cx="5432400" cy="14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➔"/>
            </a:pPr>
            <a:r>
              <a:rPr lang="fr" sz="1300"/>
              <a:t>Mac OS chip M1</a:t>
            </a:r>
            <a:endParaRPr sz="1300">
              <a:solidFill>
                <a:srgbClr val="000000"/>
              </a:solidFill>
            </a:endParaRPr>
          </a:p>
          <a:p>
            <a:pPr indent="-280193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➔"/>
            </a:pPr>
            <a:r>
              <a:rPr lang="fr" sz="1300">
                <a:solidFill>
                  <a:srgbClr val="000000"/>
                </a:solidFill>
              </a:rPr>
              <a:t>Anaconda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python 3.9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jupyter, jupyter lab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scikit-learn, numpy, pandas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/>
              <a:t>nltk, spacy, opencv</a:t>
            </a:r>
            <a:endParaRPr sz="1300"/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matplotlib, seaborn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wordcloud</a:t>
            </a:r>
            <a:endParaRPr sz="1300">
              <a:solidFill>
                <a:srgbClr val="000000"/>
              </a:solidFill>
            </a:endParaRPr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/>
              <a:t>yellowbrick</a:t>
            </a:r>
            <a:endParaRPr sz="1300"/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/>
              <a:t>streamlit</a:t>
            </a:r>
            <a:endParaRPr sz="1300"/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/>
              <a:t>dotenv, gql, requests-toolbelt</a:t>
            </a:r>
            <a:endParaRPr sz="1300"/>
          </a:p>
          <a:p>
            <a:pPr indent="-280193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/>
              <a:t>keras</a:t>
            </a:r>
            <a:endParaRPr sz="1300"/>
          </a:p>
        </p:txBody>
      </p:sp>
      <p:sp>
        <p:nvSpPr>
          <p:cNvPr id="71" name="Google Shape;71;p15"/>
          <p:cNvSpPr txBox="1"/>
          <p:nvPr/>
        </p:nvSpPr>
        <p:spPr>
          <a:xfrm>
            <a:off x="427750" y="1064525"/>
            <a:ext cx="85206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/>
              <a:t>Ingénieur IA</a:t>
            </a:r>
            <a:r>
              <a:rPr b="1" lang="fr" sz="1100"/>
              <a:t> - </a:t>
            </a:r>
            <a:r>
              <a:rPr lang="fr" sz="1100"/>
              <a:t>startup “Avis Resteau” qui met en relation des clients et des restaurants</a:t>
            </a:r>
            <a:endParaRPr sz="11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000000"/>
                </a:solidFill>
              </a:rPr>
              <a:t>1) </a:t>
            </a:r>
            <a:r>
              <a:rPr lang="fr" sz="1100">
                <a:solidFill>
                  <a:schemeClr val="dk1"/>
                </a:solidFill>
              </a:rPr>
              <a:t>Collection des données</a:t>
            </a:r>
            <a:br>
              <a:rPr lang="fr" sz="1100">
                <a:solidFill>
                  <a:srgbClr val="000000"/>
                </a:solidFill>
              </a:rPr>
            </a:br>
            <a:r>
              <a:rPr lang="fr" sz="1100">
                <a:solidFill>
                  <a:srgbClr val="000000"/>
                </a:solidFill>
              </a:rPr>
              <a:t>2) </a:t>
            </a:r>
            <a:r>
              <a:rPr lang="fr" sz="1100">
                <a:solidFill>
                  <a:schemeClr val="dk1"/>
                </a:solidFill>
              </a:rPr>
              <a:t>Détecter les sujets d'insatisfaction des clients par rapport aux restaurants.</a:t>
            </a:r>
            <a:br>
              <a:rPr lang="fr" sz="1100">
                <a:solidFill>
                  <a:srgbClr val="000000"/>
                </a:solidFill>
              </a:rPr>
            </a:br>
            <a:r>
              <a:rPr lang="fr" sz="1100"/>
              <a:t>3</a:t>
            </a:r>
            <a:r>
              <a:rPr lang="fr" sz="1100">
                <a:solidFill>
                  <a:srgbClr val="000000"/>
                </a:solidFill>
              </a:rPr>
              <a:t>) </a:t>
            </a:r>
            <a:r>
              <a:rPr lang="fr" sz="1100"/>
              <a:t>Labelliser automatiquement les photos postées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données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708625" y="1056925"/>
            <a:ext cx="77907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On utilise des données existent: https://www.yelp.com/dataset</a:t>
            </a:r>
            <a:endParaRPr sz="1300"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Contients des information générales comme par exemple des information des clients sur des différents restaurants et aussi contients des données images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Vu le volume on utilise la méthode chunking pour charger la donnée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On va assurer la possibilité de collecter des nouveau données via l’API Yelp ( ex: notebook_csv.ipynb )</a:t>
            </a:r>
            <a:endParaRPr sz="13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données text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925" y="959000"/>
            <a:ext cx="7042643" cy="402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données text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708625" y="1056925"/>
            <a:ext cx="77907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Les commentaires avec les étoiles: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1, 2 - sentiments </a:t>
            </a:r>
            <a:r>
              <a:rPr lang="fr" sz="1300"/>
              <a:t>négatifs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3, 4, 5 - sentiments positives</a:t>
            </a:r>
            <a:endParaRPr sz="1300"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575" y="1961725"/>
            <a:ext cx="5123791" cy="28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Préparation des données Text - Features: Bag of words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676650" y="992850"/>
            <a:ext cx="77907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Prétraitement 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Donné des forme neutres pour les mots (lemmatisation)</a:t>
            </a:r>
            <a:endParaRPr sz="2100">
              <a:solidFill>
                <a:srgbClr val="E8EAE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Enracinement (Stemming)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effacer des nombres, ponctuations, espaces …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vérifier</a:t>
            </a:r>
            <a:r>
              <a:rPr lang="fr" sz="1300"/>
              <a:t> si le mot exist dans wordnet.words()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➔"/>
            </a:pPr>
            <a:r>
              <a:rPr lang="fr" sz="1300"/>
              <a:t>enlever les stopwords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Création des Bag of words: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fr" sz="1300">
                <a:solidFill>
                  <a:schemeClr val="dk1"/>
                </a:solidFill>
              </a:rPr>
              <a:t>CountVectorizer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➔"/>
            </a:pPr>
            <a:r>
              <a:rPr lang="fr" sz="1300">
                <a:solidFill>
                  <a:schemeClr val="dk1"/>
                </a:solidFill>
              </a:rPr>
              <a:t>TfidfVectorizer</a:t>
            </a:r>
            <a:endParaRPr sz="13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300" y="888075"/>
            <a:ext cx="3307425" cy="25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250" y="3592575"/>
            <a:ext cx="4599402" cy="13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Analyse de sujets 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75" y="1039075"/>
            <a:ext cx="8839204" cy="362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1044200" y="3576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Les données images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675" y="955000"/>
            <a:ext cx="7176200" cy="40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